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53" r:id="rId2"/>
    <p:sldId id="400" r:id="rId3"/>
    <p:sldId id="399" r:id="rId4"/>
    <p:sldId id="402" r:id="rId5"/>
    <p:sldId id="403" r:id="rId6"/>
    <p:sldId id="404" r:id="rId7"/>
    <p:sldId id="405" r:id="rId8"/>
    <p:sldId id="401" r:id="rId9"/>
    <p:sldId id="354" r:id="rId10"/>
    <p:sldId id="350" r:id="rId11"/>
    <p:sldId id="407" r:id="rId12"/>
    <p:sldId id="459" r:id="rId13"/>
    <p:sldId id="444" r:id="rId14"/>
    <p:sldId id="445" r:id="rId15"/>
    <p:sldId id="463" r:id="rId16"/>
    <p:sldId id="462" r:id="rId17"/>
    <p:sldId id="460" r:id="rId18"/>
    <p:sldId id="461" r:id="rId19"/>
    <p:sldId id="446" r:id="rId20"/>
    <p:sldId id="447" r:id="rId21"/>
    <p:sldId id="448" r:id="rId22"/>
    <p:sldId id="449" r:id="rId23"/>
    <p:sldId id="450" r:id="rId24"/>
    <p:sldId id="453" r:id="rId25"/>
    <p:sldId id="369" r:id="rId26"/>
    <p:sldId id="454" r:id="rId27"/>
    <p:sldId id="455" r:id="rId28"/>
    <p:sldId id="433" r:id="rId29"/>
    <p:sldId id="382" r:id="rId30"/>
    <p:sldId id="443" r:id="rId31"/>
    <p:sldId id="456" r:id="rId32"/>
    <p:sldId id="457" r:id="rId33"/>
    <p:sldId id="4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046" autoAdjust="0"/>
  </p:normalViewPr>
  <p:slideViewPr>
    <p:cSldViewPr snapToGrid="0">
      <p:cViewPr>
        <p:scale>
          <a:sx n="50" d="100"/>
          <a:sy n="50" d="100"/>
        </p:scale>
        <p:origin x="2736" y="17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EFE3C-2D75-4B78-A43E-F0706C7A8981}"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B0F8-B856-4749-BED7-D3CD4A0E3026}" type="slidenum">
              <a:rPr lang="en-US" smtClean="0"/>
              <a:t>‹#›</a:t>
            </a:fld>
            <a:endParaRPr lang="en-US"/>
          </a:p>
        </p:txBody>
      </p:sp>
    </p:spTree>
    <p:extLst>
      <p:ext uri="{BB962C8B-B14F-4D97-AF65-F5344CB8AC3E}">
        <p14:creationId xmlns:p14="http://schemas.microsoft.com/office/powerpoint/2010/main" val="367148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28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11</a:t>
            </a:fld>
            <a:endParaRPr lang="en-US"/>
          </a:p>
        </p:txBody>
      </p:sp>
    </p:spTree>
    <p:extLst>
      <p:ext uri="{BB962C8B-B14F-4D97-AF65-F5344CB8AC3E}">
        <p14:creationId xmlns:p14="http://schemas.microsoft.com/office/powerpoint/2010/main" val="70599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12</a:t>
            </a:fld>
            <a:endParaRPr lang="en-US"/>
          </a:p>
        </p:txBody>
      </p:sp>
    </p:spTree>
    <p:extLst>
      <p:ext uri="{BB962C8B-B14F-4D97-AF65-F5344CB8AC3E}">
        <p14:creationId xmlns:p14="http://schemas.microsoft.com/office/powerpoint/2010/main" val="167422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13</a:t>
            </a:fld>
            <a:endParaRPr lang="en-US"/>
          </a:p>
        </p:txBody>
      </p:sp>
    </p:spTree>
    <p:extLst>
      <p:ext uri="{BB962C8B-B14F-4D97-AF65-F5344CB8AC3E}">
        <p14:creationId xmlns:p14="http://schemas.microsoft.com/office/powerpoint/2010/main" val="263680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14</a:t>
            </a:fld>
            <a:endParaRPr lang="en-US"/>
          </a:p>
        </p:txBody>
      </p:sp>
    </p:spTree>
    <p:extLst>
      <p:ext uri="{BB962C8B-B14F-4D97-AF65-F5344CB8AC3E}">
        <p14:creationId xmlns:p14="http://schemas.microsoft.com/office/powerpoint/2010/main" val="385696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15</a:t>
            </a:fld>
            <a:endParaRPr lang="en-US"/>
          </a:p>
        </p:txBody>
      </p:sp>
    </p:spTree>
    <p:extLst>
      <p:ext uri="{BB962C8B-B14F-4D97-AF65-F5344CB8AC3E}">
        <p14:creationId xmlns:p14="http://schemas.microsoft.com/office/powerpoint/2010/main" val="363569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16</a:t>
            </a:fld>
            <a:endParaRPr lang="en-US"/>
          </a:p>
        </p:txBody>
      </p:sp>
    </p:spTree>
    <p:extLst>
      <p:ext uri="{BB962C8B-B14F-4D97-AF65-F5344CB8AC3E}">
        <p14:creationId xmlns:p14="http://schemas.microsoft.com/office/powerpoint/2010/main" val="361418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17</a:t>
            </a:fld>
            <a:endParaRPr lang="en-US"/>
          </a:p>
        </p:txBody>
      </p:sp>
    </p:spTree>
    <p:extLst>
      <p:ext uri="{BB962C8B-B14F-4D97-AF65-F5344CB8AC3E}">
        <p14:creationId xmlns:p14="http://schemas.microsoft.com/office/powerpoint/2010/main" val="265912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 6:51 "I am the living bread which came down from heaven. If anyone eats of this bread, he will live forever; and the bread that I shall give is My flesh, which I shall give for the life of the world."</a:t>
            </a:r>
          </a:p>
          <a:p>
            <a:r>
              <a:rPr lang="en-US" dirty="0" smtClean="0"/>
              <a:t> 52 The Jews therefore quarreled among themselves, saying, "How can this Man give us His flesh to eat?"</a:t>
            </a:r>
          </a:p>
          <a:p>
            <a:r>
              <a:rPr lang="en-US" dirty="0" smtClean="0"/>
              <a:t> 53 Then Jesus said to them, "Most assuredly, I say to you, unless you eat the flesh of the Son of Man and drink His blood, you have no life in you.</a:t>
            </a:r>
          </a:p>
          <a:p>
            <a:r>
              <a:rPr lang="en-US" dirty="0" smtClean="0"/>
              <a:t> 54 "Whoever eats My flesh and drinks My blood has eternal life, and I will raise him up at the last day.</a:t>
            </a:r>
          </a:p>
          <a:p>
            <a:r>
              <a:rPr lang="en-US" dirty="0" smtClean="0"/>
              <a:t> 55 "For My flesh is food indeed, and My blood is drink indeed.</a:t>
            </a:r>
          </a:p>
          <a:p>
            <a:r>
              <a:rPr lang="en-US" dirty="0" smtClean="0"/>
              <a:t> 56 "He who eats My flesh and drinks My blood abides in Me, and I in him.</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18</a:t>
            </a:fld>
            <a:endParaRPr lang="en-US"/>
          </a:p>
        </p:txBody>
      </p:sp>
    </p:spTree>
    <p:extLst>
      <p:ext uri="{BB962C8B-B14F-4D97-AF65-F5344CB8AC3E}">
        <p14:creationId xmlns:p14="http://schemas.microsoft.com/office/powerpoint/2010/main" val="194672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there is no context we tend to presume that the meaning is literal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19</a:t>
            </a:fld>
            <a:endParaRPr lang="en-US"/>
          </a:p>
        </p:txBody>
      </p:sp>
    </p:spTree>
    <p:extLst>
      <p:ext uri="{BB962C8B-B14F-4D97-AF65-F5344CB8AC3E}">
        <p14:creationId xmlns:p14="http://schemas.microsoft.com/office/powerpoint/2010/main" val="236839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there is no context we tend to presume that the meaning is literal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20</a:t>
            </a:fld>
            <a:endParaRPr lang="en-US"/>
          </a:p>
        </p:txBody>
      </p:sp>
    </p:spTree>
    <p:extLst>
      <p:ext uri="{BB962C8B-B14F-4D97-AF65-F5344CB8AC3E}">
        <p14:creationId xmlns:p14="http://schemas.microsoft.com/office/powerpoint/2010/main" val="330843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a:p>
        </p:txBody>
      </p:sp>
    </p:spTree>
    <p:extLst>
      <p:ext uri="{BB962C8B-B14F-4D97-AF65-F5344CB8AC3E}">
        <p14:creationId xmlns:p14="http://schemas.microsoft.com/office/powerpoint/2010/main" val="182944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there is no context we tend to presume that the meaning is literal</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21</a:t>
            </a:fld>
            <a:endParaRPr lang="en-US"/>
          </a:p>
        </p:txBody>
      </p:sp>
    </p:spTree>
    <p:extLst>
      <p:ext uri="{BB962C8B-B14F-4D97-AF65-F5344CB8AC3E}">
        <p14:creationId xmlns:p14="http://schemas.microsoft.com/office/powerpoint/2010/main" val="2987499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Mr</a:t>
            </a:r>
            <a:r>
              <a:rPr lang="en-US" dirty="0" smtClean="0"/>
              <a:t> 4:33 And with many such parables He spoke the word to them as they were able to hear it.</a:t>
            </a:r>
            <a:r>
              <a:rPr lang="en-US" baseline="0" dirty="0" smtClean="0"/>
              <a:t> </a:t>
            </a:r>
            <a:r>
              <a:rPr lang="en-US" dirty="0" smtClean="0"/>
              <a:t>34 But without a parable He did not speak to them. And when they were alone, He explained all things to His disciples.</a:t>
            </a:r>
          </a:p>
          <a:p>
            <a:r>
              <a:rPr lang="en-US" dirty="0" smtClean="0"/>
              <a:t>Joh 16:25 "These things I have spoken to you in figurative language; but the time is coming when I will no longer speak to you in figurative language, but I will tell you plainly about the Father. Joh 16:25 "These things I have spoken to you in figurative language; but the time is coming when I will no longer speak to you in figurative language, but I will tell you plainly about the Father.</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22</a:t>
            </a:fld>
            <a:endParaRPr lang="en-US"/>
          </a:p>
        </p:txBody>
      </p:sp>
    </p:spTree>
    <p:extLst>
      <p:ext uri="{BB962C8B-B14F-4D97-AF65-F5344CB8AC3E}">
        <p14:creationId xmlns:p14="http://schemas.microsoft.com/office/powerpoint/2010/main" val="60471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 13:13 "Therefore I speak to them in parables, because seeing they do not see, and hearing they do not hear, nor do they understand.</a:t>
            </a:r>
          </a:p>
          <a:p>
            <a:r>
              <a:rPr lang="en-US" dirty="0" smtClean="0"/>
              <a:t>2Co 6:13 Now in return for the same (I speak as to children), you also be open.</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23</a:t>
            </a:fld>
            <a:endParaRPr lang="en-US"/>
          </a:p>
        </p:txBody>
      </p:sp>
    </p:spTree>
    <p:extLst>
      <p:ext uri="{BB962C8B-B14F-4D97-AF65-F5344CB8AC3E}">
        <p14:creationId xmlns:p14="http://schemas.microsoft.com/office/powerpoint/2010/main" val="457957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Heb</a:t>
            </a:r>
            <a:r>
              <a:rPr lang="en-US" dirty="0" smtClean="0"/>
              <a:t> 3:8 Do not harden your hearts as in the rebellion, In the day of trial in the wilderness,</a:t>
            </a:r>
          </a:p>
          <a:p>
            <a:r>
              <a:rPr lang="en-US" dirty="0" smtClean="0"/>
              <a:t> 9 Where your fathers tested Me, tried Me, And saw My works forty years.</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24</a:t>
            </a:fld>
            <a:endParaRPr lang="en-US"/>
          </a:p>
        </p:txBody>
      </p:sp>
    </p:spTree>
    <p:extLst>
      <p:ext uri="{BB962C8B-B14F-4D97-AF65-F5344CB8AC3E}">
        <p14:creationId xmlns:p14="http://schemas.microsoft.com/office/powerpoint/2010/main" val="1398270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25</a:t>
            </a:fld>
            <a:endParaRPr lang="en-US"/>
          </a:p>
        </p:txBody>
      </p:sp>
    </p:spTree>
    <p:extLst>
      <p:ext uri="{BB962C8B-B14F-4D97-AF65-F5344CB8AC3E}">
        <p14:creationId xmlns:p14="http://schemas.microsoft.com/office/powerpoint/2010/main" val="1036442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26</a:t>
            </a:fld>
            <a:endParaRPr lang="en-US"/>
          </a:p>
        </p:txBody>
      </p:sp>
    </p:spTree>
    <p:extLst>
      <p:ext uri="{BB962C8B-B14F-4D97-AF65-F5344CB8AC3E}">
        <p14:creationId xmlns:p14="http://schemas.microsoft.com/office/powerpoint/2010/main" val="1733087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27</a:t>
            </a:fld>
            <a:endParaRPr lang="en-US"/>
          </a:p>
        </p:txBody>
      </p:sp>
    </p:spTree>
    <p:extLst>
      <p:ext uri="{BB962C8B-B14F-4D97-AF65-F5344CB8AC3E}">
        <p14:creationId xmlns:p14="http://schemas.microsoft.com/office/powerpoint/2010/main" val="231399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2Pe 3:16 as also in all his epistles, speaking in them of these things, in which are some things hard to understand, which untaught and unstable people twist to their own destruction, as they do also the rest of the Scriptures.</a:t>
            </a:r>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28</a:t>
            </a:fld>
            <a:endParaRPr lang="en-US"/>
          </a:p>
        </p:txBody>
      </p:sp>
    </p:spTree>
    <p:extLst>
      <p:ext uri="{BB962C8B-B14F-4D97-AF65-F5344CB8AC3E}">
        <p14:creationId xmlns:p14="http://schemas.microsoft.com/office/powerpoint/2010/main" val="394758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30</a:t>
            </a:fld>
            <a:endParaRPr lang="en-US"/>
          </a:p>
        </p:txBody>
      </p:sp>
    </p:spTree>
    <p:extLst>
      <p:ext uri="{BB962C8B-B14F-4D97-AF65-F5344CB8AC3E}">
        <p14:creationId xmlns:p14="http://schemas.microsoft.com/office/powerpoint/2010/main" val="813792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31</a:t>
            </a:fld>
            <a:endParaRPr lang="en-US"/>
          </a:p>
        </p:txBody>
      </p:sp>
    </p:spTree>
    <p:extLst>
      <p:ext uri="{BB962C8B-B14F-4D97-AF65-F5344CB8AC3E}">
        <p14:creationId xmlns:p14="http://schemas.microsoft.com/office/powerpoint/2010/main" val="38916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3</a:t>
            </a:fld>
            <a:endParaRPr lang="en-US"/>
          </a:p>
        </p:txBody>
      </p:sp>
    </p:spTree>
    <p:extLst>
      <p:ext uri="{BB962C8B-B14F-4D97-AF65-F5344CB8AC3E}">
        <p14:creationId xmlns:p14="http://schemas.microsoft.com/office/powerpoint/2010/main" val="835854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32</a:t>
            </a:fld>
            <a:endParaRPr lang="en-US"/>
          </a:p>
        </p:txBody>
      </p:sp>
    </p:spTree>
    <p:extLst>
      <p:ext uri="{BB962C8B-B14F-4D97-AF65-F5344CB8AC3E}">
        <p14:creationId xmlns:p14="http://schemas.microsoft.com/office/powerpoint/2010/main" val="26187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9B0F8-B856-4749-BED7-D3CD4A0E3026}" type="slidenum">
              <a:rPr lang="en-US" smtClean="0"/>
              <a:t>33</a:t>
            </a:fld>
            <a:endParaRPr lang="en-US"/>
          </a:p>
        </p:txBody>
      </p:sp>
    </p:spTree>
    <p:extLst>
      <p:ext uri="{BB962C8B-B14F-4D97-AF65-F5344CB8AC3E}">
        <p14:creationId xmlns:p14="http://schemas.microsoft.com/office/powerpoint/2010/main" val="280464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4</a:t>
            </a:fld>
            <a:endParaRPr lang="en-US"/>
          </a:p>
        </p:txBody>
      </p:sp>
    </p:spTree>
    <p:extLst>
      <p:ext uri="{BB962C8B-B14F-4D97-AF65-F5344CB8AC3E}">
        <p14:creationId xmlns:p14="http://schemas.microsoft.com/office/powerpoint/2010/main" val="10684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5</a:t>
            </a:fld>
            <a:endParaRPr lang="en-US"/>
          </a:p>
        </p:txBody>
      </p:sp>
    </p:spTree>
    <p:extLst>
      <p:ext uri="{BB962C8B-B14F-4D97-AF65-F5344CB8AC3E}">
        <p14:creationId xmlns:p14="http://schemas.microsoft.com/office/powerpoint/2010/main" val="122526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6</a:t>
            </a:fld>
            <a:endParaRPr lang="en-US"/>
          </a:p>
        </p:txBody>
      </p:sp>
    </p:spTree>
    <p:extLst>
      <p:ext uri="{BB962C8B-B14F-4D97-AF65-F5344CB8AC3E}">
        <p14:creationId xmlns:p14="http://schemas.microsoft.com/office/powerpoint/2010/main" val="395092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7</a:t>
            </a:fld>
            <a:endParaRPr lang="en-US"/>
          </a:p>
        </p:txBody>
      </p:sp>
    </p:spTree>
    <p:extLst>
      <p:ext uri="{BB962C8B-B14F-4D97-AF65-F5344CB8AC3E}">
        <p14:creationId xmlns:p14="http://schemas.microsoft.com/office/powerpoint/2010/main" val="28245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8</a:t>
            </a:fld>
            <a:endParaRPr lang="en-US"/>
          </a:p>
        </p:txBody>
      </p:sp>
    </p:spTree>
    <p:extLst>
      <p:ext uri="{BB962C8B-B14F-4D97-AF65-F5344CB8AC3E}">
        <p14:creationId xmlns:p14="http://schemas.microsoft.com/office/powerpoint/2010/main" val="403004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05229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30355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181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4958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362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30914-31E5-43DD-9AB5-B04EE578D095}"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3892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30914-31E5-43DD-9AB5-B04EE578D095}"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0639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30914-31E5-43DD-9AB5-B04EE578D095}"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5935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30914-31E5-43DD-9AB5-B04EE578D095}"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58275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30914-31E5-43DD-9AB5-B04EE578D095}"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457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36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9383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30914-31E5-43DD-9AB5-B04EE578D095}" type="datetimeFigureOut">
              <a:rPr lang="en-US" smtClean="0"/>
              <a:t>7/20/2021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56416-3612-4FEE-9288-A70B2D637CB9}" type="slidenum">
              <a:rPr lang="en-US" smtClean="0"/>
              <a:t>‹#›</a:t>
            </a:fld>
            <a:endParaRPr lang="en-US"/>
          </a:p>
        </p:txBody>
      </p:sp>
    </p:spTree>
    <p:extLst>
      <p:ext uri="{BB962C8B-B14F-4D97-AF65-F5344CB8AC3E}">
        <p14:creationId xmlns:p14="http://schemas.microsoft.com/office/powerpoint/2010/main" val="32992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4999"/>
            <a:ext cx="11625944" cy="4539343"/>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smtClean="0">
                <a:effectLst>
                  <a:glow rad="228600">
                    <a:srgbClr val="03080D"/>
                  </a:glow>
                </a:effectLst>
              </a:rPr>
              <a:t>Bible Study							9:30  AM</a:t>
            </a:r>
          </a:p>
          <a:p>
            <a:pPr lvl="1">
              <a:buNone/>
            </a:pPr>
            <a:r>
              <a:rPr lang="en-US" sz="4000" smtClean="0">
                <a:effectLst>
                  <a:glow rad="228600">
                    <a:srgbClr val="03080D"/>
                  </a:glow>
                </a:effectLst>
              </a:rPr>
              <a:t>Worship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	10:30 </a:t>
            </a:r>
            <a:r>
              <a:rPr lang="en-US" sz="4000" dirty="0">
                <a:effectLst>
                  <a:glow rad="228600">
                    <a:srgbClr val="03080D"/>
                  </a:glow>
                </a:effectLst>
              </a:rPr>
              <a:t>AM</a:t>
            </a:r>
          </a:p>
          <a:p>
            <a:pPr lvl="1">
              <a:buNone/>
            </a:pPr>
            <a:r>
              <a:rPr lang="en-US" sz="4000" smtClean="0">
                <a:effectLst>
                  <a:glow rad="228600">
                    <a:srgbClr val="03080D"/>
                  </a:glow>
                </a:effectLst>
              </a:rPr>
              <a:t>PM Bible </a:t>
            </a:r>
            <a:r>
              <a:rPr lang="en-US" sz="4000" dirty="0">
                <a:effectLst>
                  <a:glow rad="228600">
                    <a:srgbClr val="03080D"/>
                  </a:glow>
                </a:effectLst>
              </a:rPr>
              <a:t>Class (Livestream</a:t>
            </a:r>
            <a:r>
              <a:rPr lang="en-US" sz="4000">
                <a:effectLst>
                  <a:glow rad="228600">
                    <a:srgbClr val="03080D"/>
                  </a:glow>
                </a:effectLst>
              </a:rPr>
              <a:t>) </a:t>
            </a:r>
            <a:r>
              <a:rPr lang="en-US" sz="4000" smtClean="0">
                <a:effectLst>
                  <a:glow rad="228600">
                    <a:srgbClr val="03080D"/>
                  </a:glow>
                </a:effectLst>
              </a:rPr>
              <a:t>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a:t>
            </a:r>
            <a:r>
              <a:rPr lang="en-US" sz="4000">
                <a:effectLst>
                  <a:glow rad="228600">
                    <a:srgbClr val="03080D"/>
                  </a:glow>
                </a:effectLst>
              </a:rPr>
              <a:t>	</a:t>
            </a:r>
            <a:r>
              <a:rPr lang="en-US" sz="400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27958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022818"/>
            <a:ext cx="10058400" cy="3840479"/>
          </a:xfrm>
          <a:prstGeom prst="rect">
            <a:avLst/>
          </a:prstGeom>
        </p:spPr>
      </p:pic>
      <p:sp>
        <p:nvSpPr>
          <p:cNvPr id="2" name="Title 1"/>
          <p:cNvSpPr>
            <a:spLocks noGrp="1"/>
          </p:cNvSpPr>
          <p:nvPr>
            <p:ph type="title"/>
          </p:nvPr>
        </p:nvSpPr>
        <p:spPr>
          <a:xfrm>
            <a:off x="0" y="1"/>
            <a:ext cx="12192000" cy="2932980"/>
          </a:xfrm>
        </p:spPr>
        <p:txBody>
          <a:bodyPr>
            <a:noAutofit/>
          </a:bodyPr>
          <a:lstStyle/>
          <a:p>
            <a:pPr algn="ctr"/>
            <a:r>
              <a:rPr lang="en-US" sz="8800" dirty="0" smtClean="0">
                <a:effectLst>
                  <a:glow rad="228600">
                    <a:srgbClr val="000000"/>
                  </a:glow>
                </a:effectLst>
                <a:latin typeface="+mn-lt"/>
              </a:rPr>
              <a:t>Figurative or Literal:</a:t>
            </a:r>
            <a:br>
              <a:rPr lang="en-US" sz="8800" dirty="0" smtClean="0">
                <a:effectLst>
                  <a:glow rad="228600">
                    <a:srgbClr val="000000"/>
                  </a:glow>
                </a:effectLst>
                <a:latin typeface="+mn-lt"/>
              </a:rPr>
            </a:br>
            <a:r>
              <a:rPr lang="en-US" sz="8800" dirty="0" smtClean="0">
                <a:effectLst>
                  <a:glow rad="228600">
                    <a:srgbClr val="000000"/>
                  </a:glow>
                </a:effectLst>
                <a:latin typeface="+mn-lt"/>
              </a:rPr>
              <a:t>Understanding Scriptures</a:t>
            </a:r>
            <a:endParaRPr lang="en-US" sz="8800" dirty="0">
              <a:effectLst>
                <a:glow rad="228600">
                  <a:srgbClr val="000000"/>
                </a:glow>
              </a:effectLst>
              <a:latin typeface="+mn-lt"/>
            </a:endParaRP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9457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Discerning Scriptures</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lnSpcReduction="10000"/>
          </a:bodyPr>
          <a:lstStyle/>
          <a:p>
            <a:pPr marL="0" indent="0" algn="just">
              <a:buNone/>
            </a:pPr>
            <a:r>
              <a:rPr lang="en-US" sz="5400" dirty="0" smtClean="0"/>
              <a:t>John 6:51-56</a:t>
            </a:r>
          </a:p>
          <a:p>
            <a:pPr marL="0" indent="0" algn="just">
              <a:buNone/>
            </a:pPr>
            <a:r>
              <a:rPr lang="en-US" sz="5400" dirty="0" smtClean="0"/>
              <a:t>	</a:t>
            </a:r>
          </a:p>
          <a:p>
            <a:pPr marL="0" indent="0" algn="just">
              <a:buNone/>
            </a:pPr>
            <a:r>
              <a:rPr lang="en-US" sz="5400" dirty="0" smtClean="0"/>
              <a:t>Revelation 15:1-4</a:t>
            </a:r>
          </a:p>
          <a:p>
            <a:pPr marL="0" indent="0" algn="just">
              <a:buNone/>
            </a:pPr>
            <a:r>
              <a:rPr lang="en-US" sz="5400" dirty="0" smtClean="0"/>
              <a:t>	</a:t>
            </a:r>
          </a:p>
          <a:p>
            <a:pPr marL="0" indent="0" algn="just">
              <a:buNone/>
            </a:pPr>
            <a:r>
              <a:rPr lang="en-US" sz="5400" dirty="0" smtClean="0"/>
              <a:t>Genesis 1:1-5</a:t>
            </a:r>
          </a:p>
          <a:p>
            <a:pPr marL="0" indent="0" algn="just">
              <a:buNone/>
            </a:pPr>
            <a:r>
              <a:rPr lang="en-US" sz="5400" dirty="0" smtClean="0"/>
              <a:t>	</a:t>
            </a:r>
            <a:endParaRPr lang="en-US" sz="5400" dirty="0"/>
          </a:p>
        </p:txBody>
      </p:sp>
    </p:spTree>
    <p:extLst>
      <p:ext uri="{BB962C8B-B14F-4D97-AF65-F5344CB8AC3E}">
        <p14:creationId xmlns:p14="http://schemas.microsoft.com/office/powerpoint/2010/main" val="109299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Discerning Scriptures</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lnSpcReduction="10000"/>
          </a:bodyPr>
          <a:lstStyle/>
          <a:p>
            <a:pPr marL="0" indent="0" algn="just">
              <a:buNone/>
            </a:pPr>
            <a:r>
              <a:rPr lang="en-US" sz="5400" dirty="0" smtClean="0"/>
              <a:t>John 6:51-56</a:t>
            </a:r>
          </a:p>
          <a:p>
            <a:pPr marL="0" indent="0" algn="just">
              <a:buNone/>
            </a:pPr>
            <a:r>
              <a:rPr lang="en-US" sz="5400" dirty="0" smtClean="0"/>
              <a:t>	Transubstantiation?</a:t>
            </a:r>
          </a:p>
          <a:p>
            <a:pPr marL="0" indent="0" algn="just">
              <a:buNone/>
            </a:pPr>
            <a:r>
              <a:rPr lang="en-US" sz="5400" dirty="0" smtClean="0"/>
              <a:t>Revelation 15:1-4</a:t>
            </a:r>
          </a:p>
          <a:p>
            <a:pPr marL="0" indent="0" algn="just">
              <a:buNone/>
            </a:pPr>
            <a:r>
              <a:rPr lang="en-US" sz="5400" dirty="0" smtClean="0"/>
              <a:t>	Premillennialism?</a:t>
            </a:r>
          </a:p>
          <a:p>
            <a:pPr marL="0" indent="0" algn="just">
              <a:buNone/>
            </a:pPr>
            <a:r>
              <a:rPr lang="en-US" sz="5400" dirty="0" smtClean="0"/>
              <a:t>Genesis 1:1-5</a:t>
            </a:r>
          </a:p>
          <a:p>
            <a:pPr marL="0" indent="0" algn="just">
              <a:buNone/>
            </a:pPr>
            <a:r>
              <a:rPr lang="en-US" sz="5400" dirty="0" smtClean="0"/>
              <a:t>	Theistic evolution?</a:t>
            </a:r>
          </a:p>
          <a:p>
            <a:pPr marL="0" indent="0" algn="just">
              <a:buNone/>
            </a:pPr>
            <a:endParaRPr lang="en-US" sz="5400" dirty="0"/>
          </a:p>
        </p:txBody>
      </p:sp>
    </p:spTree>
    <p:extLst>
      <p:ext uri="{BB962C8B-B14F-4D97-AF65-F5344CB8AC3E}">
        <p14:creationId xmlns:p14="http://schemas.microsoft.com/office/powerpoint/2010/main" val="30479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Literal – face-value meaning</a:t>
            </a:r>
          </a:p>
          <a:p>
            <a:pPr marL="0" indent="0" algn="just">
              <a:buNone/>
            </a:pPr>
            <a:endParaRPr lang="en-US" sz="5400" dirty="0"/>
          </a:p>
          <a:p>
            <a:pPr marL="0" indent="0" algn="just">
              <a:buNone/>
            </a:pPr>
            <a:r>
              <a:rPr lang="en-US" sz="5400" dirty="0" smtClean="0"/>
              <a:t>Figurative – symbolic or allegorical</a:t>
            </a:r>
            <a:endParaRPr lang="en-US" sz="5400" dirty="0"/>
          </a:p>
        </p:txBody>
      </p:sp>
    </p:spTree>
    <p:extLst>
      <p:ext uri="{BB962C8B-B14F-4D97-AF65-F5344CB8AC3E}">
        <p14:creationId xmlns:p14="http://schemas.microsoft.com/office/powerpoint/2010/main" val="40174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HEAD -				</a:t>
            </a:r>
            <a:endParaRPr lang="en-US" sz="5400" dirty="0"/>
          </a:p>
        </p:txBody>
      </p:sp>
    </p:spTree>
    <p:extLst>
      <p:ext uri="{BB962C8B-B14F-4D97-AF65-F5344CB8AC3E}">
        <p14:creationId xmlns:p14="http://schemas.microsoft.com/office/powerpoint/2010/main" val="285662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HEAD -				</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297" y="1451648"/>
            <a:ext cx="1250282" cy="1600361"/>
          </a:xfrm>
          <a:prstGeom prst="rect">
            <a:avLst/>
          </a:prstGeom>
        </p:spPr>
      </p:pic>
    </p:spTree>
    <p:extLst>
      <p:ext uri="{BB962C8B-B14F-4D97-AF65-F5344CB8AC3E}">
        <p14:creationId xmlns:p14="http://schemas.microsoft.com/office/powerpoint/2010/main" val="215572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HEAD -				or 		 </a:t>
            </a:r>
          </a:p>
          <a:p>
            <a:pPr marL="0" indent="0" algn="just">
              <a:buNone/>
            </a:pP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297" y="1451648"/>
            <a:ext cx="1250282" cy="16003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747" y="1331332"/>
            <a:ext cx="1793707" cy="1793707"/>
          </a:xfrm>
          <a:prstGeom prst="rect">
            <a:avLst/>
          </a:prstGeom>
        </p:spPr>
      </p:pic>
    </p:spTree>
    <p:extLst>
      <p:ext uri="{BB962C8B-B14F-4D97-AF65-F5344CB8AC3E}">
        <p14:creationId xmlns:p14="http://schemas.microsoft.com/office/powerpoint/2010/main" val="36284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HEAD -				or 		 </a:t>
            </a:r>
          </a:p>
          <a:p>
            <a:pPr marL="0" indent="0" algn="just">
              <a:buNone/>
            </a:pPr>
            <a:endParaRPr lang="en-US" sz="5400" dirty="0"/>
          </a:p>
          <a:p>
            <a:pPr marL="0" indent="0" algn="just">
              <a:buNone/>
            </a:pPr>
            <a:r>
              <a:rPr lang="en-US" sz="5400" dirty="0" smtClean="0"/>
              <a:t>DOG - 				or</a:t>
            </a:r>
          </a:p>
          <a:p>
            <a:pPr marL="0" indent="0" algn="just">
              <a:buNone/>
            </a:pP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297" y="1451648"/>
            <a:ext cx="1250282" cy="16003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747" y="1331332"/>
            <a:ext cx="1793707" cy="17937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376" y="2975810"/>
            <a:ext cx="2141621" cy="21416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5747" y="3266585"/>
            <a:ext cx="2775284" cy="1763462"/>
          </a:xfrm>
          <a:prstGeom prst="rect">
            <a:avLst/>
          </a:prstGeom>
        </p:spPr>
      </p:pic>
    </p:spTree>
    <p:extLst>
      <p:ext uri="{BB962C8B-B14F-4D97-AF65-F5344CB8AC3E}">
        <p14:creationId xmlns:p14="http://schemas.microsoft.com/office/powerpoint/2010/main" val="17582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HEAD -				or 		 </a:t>
            </a:r>
          </a:p>
          <a:p>
            <a:pPr marL="0" indent="0" algn="just">
              <a:buNone/>
            </a:pPr>
            <a:endParaRPr lang="en-US" sz="5400" dirty="0"/>
          </a:p>
          <a:p>
            <a:pPr marL="0" indent="0" algn="just">
              <a:buNone/>
            </a:pPr>
            <a:r>
              <a:rPr lang="en-US" sz="5400" dirty="0" smtClean="0"/>
              <a:t>DOG - 				or</a:t>
            </a:r>
          </a:p>
          <a:p>
            <a:pPr marL="0" indent="0" algn="just">
              <a:buNone/>
            </a:pPr>
            <a:endParaRPr lang="en-US" sz="5400" dirty="0"/>
          </a:p>
          <a:p>
            <a:pPr marL="0" indent="0" algn="just">
              <a:buNone/>
            </a:pPr>
            <a:r>
              <a:rPr lang="en-US" sz="5400" dirty="0" smtClean="0"/>
              <a:t>RUN - 					or			</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297" y="1451648"/>
            <a:ext cx="1250282" cy="16003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747" y="1331332"/>
            <a:ext cx="1793707" cy="17937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376" y="2975810"/>
            <a:ext cx="2141621" cy="21416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5747" y="3266585"/>
            <a:ext cx="2775284" cy="176346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5545" y="5132306"/>
            <a:ext cx="1901785" cy="172569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8339" y="5132306"/>
            <a:ext cx="3312692" cy="1656346"/>
          </a:xfrm>
          <a:prstGeom prst="rect">
            <a:avLst/>
          </a:prstGeom>
        </p:spPr>
      </p:pic>
    </p:spTree>
    <p:extLst>
      <p:ext uri="{BB962C8B-B14F-4D97-AF65-F5344CB8AC3E}">
        <p14:creationId xmlns:p14="http://schemas.microsoft.com/office/powerpoint/2010/main" val="373489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Literal Vs. Figurative</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We interpret language by:</a:t>
            </a:r>
          </a:p>
          <a:p>
            <a:pPr marL="0" indent="0" algn="just">
              <a:buNone/>
            </a:pPr>
            <a:r>
              <a:rPr lang="en-US" sz="5400" dirty="0"/>
              <a:t>	</a:t>
            </a:r>
            <a:r>
              <a:rPr lang="en-US" sz="5400" dirty="0" smtClean="0"/>
              <a:t>Context</a:t>
            </a:r>
          </a:p>
          <a:p>
            <a:pPr marL="0" indent="0" algn="just">
              <a:buNone/>
            </a:pPr>
            <a:r>
              <a:rPr lang="en-US" sz="5400" dirty="0"/>
              <a:t>	</a:t>
            </a:r>
            <a:r>
              <a:rPr lang="en-US" sz="5400" dirty="0" smtClean="0"/>
              <a:t>Speaker</a:t>
            </a:r>
          </a:p>
          <a:p>
            <a:pPr marL="0" indent="0" algn="just">
              <a:buNone/>
            </a:pPr>
            <a:r>
              <a:rPr lang="en-US" sz="5400" dirty="0"/>
              <a:t>	</a:t>
            </a:r>
            <a:r>
              <a:rPr lang="en-US" sz="5400" dirty="0" smtClean="0"/>
              <a:t>Common understanding</a:t>
            </a:r>
          </a:p>
          <a:p>
            <a:pPr marL="0" indent="0" algn="just">
              <a:buNone/>
            </a:pPr>
            <a:r>
              <a:rPr lang="en-US" sz="5400" dirty="0" smtClean="0"/>
              <a:t>The Bible is not different in this</a:t>
            </a:r>
            <a:endParaRPr lang="en-US" sz="5400" dirty="0"/>
          </a:p>
        </p:txBody>
      </p:sp>
    </p:spTree>
    <p:extLst>
      <p:ext uri="{BB962C8B-B14F-4D97-AF65-F5344CB8AC3E}">
        <p14:creationId xmlns:p14="http://schemas.microsoft.com/office/powerpoint/2010/main" val="46124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smtClean="0">
                <a:effectLst>
                  <a:glow rad="228600">
                    <a:srgbClr val="000000"/>
                  </a:glow>
                </a:effectLst>
                <a:latin typeface="+mn-lt"/>
              </a:rPr>
              <a:t>John 1:1</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377401" cy="5029424"/>
          </a:xfrm>
        </p:spPr>
        <p:txBody>
          <a:bodyPr>
            <a:normAutofit/>
          </a:bodyPr>
          <a:lstStyle/>
          <a:p>
            <a:pPr marL="0" indent="0" algn="just">
              <a:buNone/>
            </a:pPr>
            <a:r>
              <a:rPr lang="en-US" sz="5000" smtClean="0"/>
              <a:t>The Word of God</a:t>
            </a:r>
            <a:endParaRPr lang="en-US" sz="5000"/>
          </a:p>
          <a:p>
            <a:pPr marL="0" indent="0" algn="just">
              <a:buNone/>
            </a:pPr>
            <a:endParaRPr lang="en-US" sz="5000" smtClean="0"/>
          </a:p>
          <a:p>
            <a:pPr marL="0" indent="0" algn="just">
              <a:buNone/>
            </a:pPr>
            <a:r>
              <a:rPr lang="en-US" sz="5000" smtClean="0"/>
              <a:t>Contrast with:</a:t>
            </a:r>
          </a:p>
          <a:p>
            <a:pPr marL="0" indent="0" algn="just">
              <a:buNone/>
            </a:pPr>
            <a:r>
              <a:rPr lang="en-US" sz="5000"/>
              <a:t>	Genesis 1:1</a:t>
            </a:r>
          </a:p>
          <a:p>
            <a:pPr marL="0" indent="0" algn="just">
              <a:buNone/>
            </a:pPr>
            <a:r>
              <a:rPr lang="en-US" sz="5000"/>
              <a:t>	</a:t>
            </a:r>
            <a:r>
              <a:rPr lang="en-US" sz="5000" smtClean="0"/>
              <a:t>Hebrews 1:1</a:t>
            </a:r>
          </a:p>
        </p:txBody>
      </p:sp>
    </p:spTree>
    <p:extLst>
      <p:ext uri="{BB962C8B-B14F-4D97-AF65-F5344CB8AC3E}">
        <p14:creationId xmlns:p14="http://schemas.microsoft.com/office/powerpoint/2010/main" val="36446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Context is King</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Context rules our understanding</a:t>
            </a:r>
          </a:p>
          <a:p>
            <a:pPr marL="0" indent="0" algn="just">
              <a:buNone/>
            </a:pPr>
            <a:r>
              <a:rPr lang="en-US" sz="5400" dirty="0"/>
              <a:t>	</a:t>
            </a:r>
            <a:r>
              <a:rPr lang="en-US" sz="5400" dirty="0" smtClean="0"/>
              <a:t>- What is the immediate context</a:t>
            </a:r>
          </a:p>
          <a:p>
            <a:pPr marL="0" indent="0" algn="just">
              <a:buNone/>
            </a:pPr>
            <a:r>
              <a:rPr lang="en-US" sz="5400" dirty="0"/>
              <a:t>	</a:t>
            </a:r>
            <a:r>
              <a:rPr lang="en-US" sz="5400" dirty="0" smtClean="0"/>
              <a:t>- What is the broader context</a:t>
            </a:r>
          </a:p>
          <a:p>
            <a:pPr marL="0" indent="0" algn="just">
              <a:buNone/>
            </a:pPr>
            <a:r>
              <a:rPr lang="en-US" sz="5400" dirty="0"/>
              <a:t>	</a:t>
            </a:r>
            <a:r>
              <a:rPr lang="en-US" sz="5400" dirty="0" smtClean="0"/>
              <a:t>- What is the Biblical context</a:t>
            </a:r>
            <a:endParaRPr lang="en-US" sz="5400" dirty="0"/>
          </a:p>
        </p:txBody>
      </p:sp>
    </p:spTree>
    <p:extLst>
      <p:ext uri="{BB962C8B-B14F-4D97-AF65-F5344CB8AC3E}">
        <p14:creationId xmlns:p14="http://schemas.microsoft.com/office/powerpoint/2010/main" val="33745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Context is King</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Context rules our understanding</a:t>
            </a:r>
          </a:p>
          <a:p>
            <a:pPr marL="0" indent="0" algn="just">
              <a:buNone/>
            </a:pPr>
            <a:r>
              <a:rPr lang="en-US" sz="5400" dirty="0" smtClean="0"/>
              <a:t>When we are unsure we need to ask:</a:t>
            </a:r>
          </a:p>
          <a:p>
            <a:pPr marL="0" indent="0" algn="just">
              <a:buNone/>
            </a:pPr>
            <a:r>
              <a:rPr lang="en-US" sz="5400" dirty="0" smtClean="0"/>
              <a:t>   Is there a parallel passage?</a:t>
            </a:r>
          </a:p>
          <a:p>
            <a:pPr marL="0" indent="0" algn="just">
              <a:buNone/>
            </a:pPr>
            <a:r>
              <a:rPr lang="en-US" sz="5400" dirty="0" smtClean="0"/>
              <a:t>   Does it contradict reason or doctrine?</a:t>
            </a:r>
          </a:p>
          <a:p>
            <a:pPr marL="0" indent="0" algn="just">
              <a:buNone/>
            </a:pPr>
            <a:r>
              <a:rPr lang="en-US" sz="5400" dirty="0" smtClean="0"/>
              <a:t>	</a:t>
            </a:r>
            <a:endParaRPr lang="en-US" sz="5400" dirty="0"/>
          </a:p>
        </p:txBody>
      </p:sp>
    </p:spTree>
    <p:extLst>
      <p:ext uri="{BB962C8B-B14F-4D97-AF65-F5344CB8AC3E}">
        <p14:creationId xmlns:p14="http://schemas.microsoft.com/office/powerpoint/2010/main" val="371043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The Speaker</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Some people flavor their language</a:t>
            </a:r>
          </a:p>
          <a:p>
            <a:pPr marL="0" indent="0" algn="just">
              <a:buNone/>
            </a:pPr>
            <a:r>
              <a:rPr lang="en-US" sz="5400" dirty="0"/>
              <a:t>	</a:t>
            </a:r>
            <a:r>
              <a:rPr lang="en-US" sz="5400" dirty="0" smtClean="0"/>
              <a:t>- With idioms and hyperbole</a:t>
            </a:r>
          </a:p>
          <a:p>
            <a:pPr marL="0" indent="0" algn="just">
              <a:buNone/>
            </a:pPr>
            <a:r>
              <a:rPr lang="en-US" sz="5400" dirty="0"/>
              <a:t>	</a:t>
            </a:r>
            <a:r>
              <a:rPr lang="en-US" sz="5400" dirty="0" smtClean="0"/>
              <a:t>- Mark 4:34, John 16:34</a:t>
            </a:r>
            <a:endParaRPr lang="en-US" sz="5400" dirty="0"/>
          </a:p>
        </p:txBody>
      </p:sp>
    </p:spTree>
    <p:extLst>
      <p:ext uri="{BB962C8B-B14F-4D97-AF65-F5344CB8AC3E}">
        <p14:creationId xmlns:p14="http://schemas.microsoft.com/office/powerpoint/2010/main" val="6572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The Speaker</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5400" dirty="0" smtClean="0"/>
              <a:t>Some people flavor their language</a:t>
            </a:r>
          </a:p>
          <a:p>
            <a:pPr marL="0" indent="0" algn="just">
              <a:buNone/>
            </a:pPr>
            <a:endParaRPr lang="en-US" sz="5400" dirty="0"/>
          </a:p>
          <a:p>
            <a:pPr marL="0" indent="0" algn="just">
              <a:buNone/>
            </a:pPr>
            <a:r>
              <a:rPr lang="en-US" sz="5400" dirty="0" smtClean="0"/>
              <a:t>Why? </a:t>
            </a:r>
          </a:p>
          <a:p>
            <a:pPr marL="0" indent="0" algn="just">
              <a:buNone/>
            </a:pPr>
            <a:r>
              <a:rPr lang="en-US" sz="5400" dirty="0"/>
              <a:t>	</a:t>
            </a:r>
            <a:r>
              <a:rPr lang="en-US" sz="5400" dirty="0" smtClean="0"/>
              <a:t>Limited understanding </a:t>
            </a:r>
          </a:p>
          <a:p>
            <a:pPr marL="0" indent="0" algn="just">
              <a:buNone/>
            </a:pPr>
            <a:r>
              <a:rPr lang="en-US" sz="5400" dirty="0"/>
              <a:t>	</a:t>
            </a:r>
            <a:r>
              <a:rPr lang="en-US" sz="5400" dirty="0" smtClean="0"/>
              <a:t>2 Corinthians 6:13, Matthew 13:13</a:t>
            </a:r>
            <a:endParaRPr lang="en-US" sz="5400" dirty="0"/>
          </a:p>
        </p:txBody>
      </p:sp>
    </p:spTree>
    <p:extLst>
      <p:ext uri="{BB962C8B-B14F-4D97-AF65-F5344CB8AC3E}">
        <p14:creationId xmlns:p14="http://schemas.microsoft.com/office/powerpoint/2010/main" val="48641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800" dirty="0" smtClean="0">
                <a:effectLst>
                  <a:glow rad="228600">
                    <a:srgbClr val="000000"/>
                  </a:glow>
                </a:effectLst>
                <a:latin typeface="+mn-lt"/>
              </a:rPr>
              <a:t>Literal vs. Figurative: Rules </a:t>
            </a:r>
            <a:endParaRPr lang="en-US" sz="8800" dirty="0">
              <a:effectLst>
                <a:glow rad="228600">
                  <a:srgbClr val="000000"/>
                </a:glow>
              </a:effectLst>
              <a:latin typeface="+mn-lt"/>
            </a:endParaRPr>
          </a:p>
        </p:txBody>
      </p:sp>
      <p:sp>
        <p:nvSpPr>
          <p:cNvPr id="3" name="Content Placeholder 2"/>
          <p:cNvSpPr>
            <a:spLocks noGrp="1"/>
          </p:cNvSpPr>
          <p:nvPr>
            <p:ph idx="1"/>
          </p:nvPr>
        </p:nvSpPr>
        <p:spPr>
          <a:xfrm>
            <a:off x="307497" y="1825624"/>
            <a:ext cx="11691670" cy="5109431"/>
          </a:xfrm>
        </p:spPr>
        <p:txBody>
          <a:bodyPr>
            <a:normAutofit/>
          </a:bodyPr>
          <a:lstStyle/>
          <a:p>
            <a:pPr marL="0" indent="0" algn="just">
              <a:buNone/>
            </a:pPr>
            <a:r>
              <a:rPr lang="en-US" sz="4800" dirty="0" smtClean="0"/>
              <a:t>1) Language is presumed to be literal </a:t>
            </a:r>
          </a:p>
          <a:p>
            <a:pPr marL="0" indent="0" algn="just">
              <a:buNone/>
            </a:pPr>
            <a:r>
              <a:rPr lang="en-US" sz="4800" dirty="0" smtClean="0"/>
              <a:t>2) Context can make a word figurative</a:t>
            </a:r>
          </a:p>
          <a:p>
            <a:pPr marL="0" indent="0" algn="just">
              <a:buNone/>
            </a:pPr>
            <a:r>
              <a:rPr lang="en-US" sz="4800" dirty="0" smtClean="0"/>
              <a:t>3) A word is figurative if literal is impossible</a:t>
            </a:r>
          </a:p>
          <a:p>
            <a:pPr marL="0" indent="0" algn="just">
              <a:buNone/>
            </a:pPr>
            <a:r>
              <a:rPr lang="en-US" sz="4800" dirty="0" smtClean="0"/>
              <a:t>4) A word is figurative if literal is unscriptural</a:t>
            </a:r>
          </a:p>
          <a:p>
            <a:pPr marL="0" indent="0" algn="just">
              <a:buNone/>
            </a:pPr>
            <a:r>
              <a:rPr lang="en-US" sz="4800" dirty="0" smtClean="0"/>
              <a:t>5) A word is figurative if it says it is</a:t>
            </a:r>
          </a:p>
          <a:p>
            <a:pPr marL="0" indent="0" algn="just">
              <a:buNone/>
            </a:pPr>
            <a:r>
              <a:rPr lang="en-US" sz="4800" dirty="0" smtClean="0"/>
              <a:t>6) A word is figurative if other words are </a:t>
            </a:r>
            <a:endParaRPr lang="en-US" sz="4800" dirty="0"/>
          </a:p>
        </p:txBody>
      </p:sp>
    </p:spTree>
    <p:extLst>
      <p:ext uri="{BB962C8B-B14F-4D97-AF65-F5344CB8AC3E}">
        <p14:creationId xmlns:p14="http://schemas.microsoft.com/office/powerpoint/2010/main" val="39063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John 6: Literal vs. Figurative</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Jesus is the bread of life</a:t>
            </a:r>
          </a:p>
          <a:p>
            <a:pPr marL="0" indent="0" algn="just">
              <a:buNone/>
            </a:pPr>
            <a:r>
              <a:rPr lang="en-US" sz="4800" dirty="0" smtClean="0"/>
              <a:t>Drinking blood is a sin</a:t>
            </a:r>
          </a:p>
          <a:p>
            <a:pPr marL="0" indent="0" algn="just">
              <a:buNone/>
            </a:pPr>
            <a:r>
              <a:rPr lang="en-US" sz="4800" dirty="0" smtClean="0"/>
              <a:t>Jesus’ words are life</a:t>
            </a:r>
          </a:p>
          <a:p>
            <a:pPr marL="0" indent="0" algn="just">
              <a:buNone/>
            </a:pPr>
            <a:r>
              <a:rPr lang="en-US" sz="4800" dirty="0" smtClean="0"/>
              <a:t>Jesus promised no death</a:t>
            </a:r>
          </a:p>
          <a:p>
            <a:pPr marL="0" indent="0" algn="just">
              <a:buNone/>
            </a:pPr>
            <a:r>
              <a:rPr lang="en-US" sz="4800" dirty="0"/>
              <a:t>Jesus used figurative </a:t>
            </a:r>
            <a:r>
              <a:rPr lang="en-US" sz="4800" dirty="0" smtClean="0"/>
              <a:t>language</a:t>
            </a:r>
          </a:p>
          <a:p>
            <a:pPr marL="0" indent="0" algn="just">
              <a:buNone/>
            </a:pPr>
            <a:r>
              <a:rPr lang="en-US" sz="4800" dirty="0" smtClean="0"/>
              <a:t>No where else are we told to drink blood</a:t>
            </a:r>
            <a:endParaRPr lang="en-US" sz="4800" dirty="0"/>
          </a:p>
          <a:p>
            <a:pPr marL="0" indent="0" algn="just">
              <a:buNone/>
            </a:pPr>
            <a:endParaRPr lang="en-US" sz="5000" dirty="0" smtClean="0"/>
          </a:p>
        </p:txBody>
      </p:sp>
    </p:spTree>
    <p:extLst>
      <p:ext uri="{BB962C8B-B14F-4D97-AF65-F5344CB8AC3E}">
        <p14:creationId xmlns:p14="http://schemas.microsoft.com/office/powerpoint/2010/main" val="48092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Rev. 15: Literal vs. Figurative</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John says it was a sign</a:t>
            </a:r>
          </a:p>
          <a:p>
            <a:pPr marL="0" indent="0" algn="just">
              <a:buNone/>
            </a:pPr>
            <a:r>
              <a:rPr lang="en-US" sz="4800" dirty="0" smtClean="0"/>
              <a:t>Revelation contains clear symbols</a:t>
            </a:r>
            <a:endParaRPr lang="en-US" sz="4800" dirty="0"/>
          </a:p>
          <a:p>
            <a:pPr marL="0" indent="0" algn="just">
              <a:buNone/>
            </a:pPr>
            <a:r>
              <a:rPr lang="en-US" sz="4800" dirty="0" smtClean="0"/>
              <a:t>Revelation contains impossible statements</a:t>
            </a:r>
          </a:p>
          <a:p>
            <a:pPr marL="0" indent="0" algn="just">
              <a:buNone/>
            </a:pPr>
            <a:r>
              <a:rPr lang="en-US" sz="4800" dirty="0" smtClean="0"/>
              <a:t>There is no physical temple in heaven</a:t>
            </a:r>
          </a:p>
          <a:p>
            <a:pPr marL="0" indent="0" algn="just">
              <a:buNone/>
            </a:pPr>
            <a:r>
              <a:rPr lang="en-US" sz="4800" dirty="0" smtClean="0"/>
              <a:t>There are other similar figurative prophecies</a:t>
            </a:r>
          </a:p>
          <a:p>
            <a:pPr marL="0" indent="0" algn="just">
              <a:buNone/>
            </a:pPr>
            <a:r>
              <a:rPr lang="en-US" sz="4800" dirty="0" smtClean="0"/>
              <a:t>Context is established in the first verse</a:t>
            </a:r>
          </a:p>
          <a:p>
            <a:pPr marL="0" indent="0" algn="just">
              <a:buNone/>
            </a:pPr>
            <a:endParaRPr lang="en-US" sz="5000" dirty="0" smtClean="0"/>
          </a:p>
        </p:txBody>
      </p:sp>
    </p:spTree>
    <p:extLst>
      <p:ext uri="{BB962C8B-B14F-4D97-AF65-F5344CB8AC3E}">
        <p14:creationId xmlns:p14="http://schemas.microsoft.com/office/powerpoint/2010/main" val="375206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Gen. 1: Literal vs. Figurative</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884503" cy="5109431"/>
          </a:xfrm>
        </p:spPr>
        <p:txBody>
          <a:bodyPr>
            <a:normAutofit/>
          </a:bodyPr>
          <a:lstStyle/>
          <a:p>
            <a:pPr marL="0" indent="0" algn="just">
              <a:buNone/>
            </a:pPr>
            <a:r>
              <a:rPr lang="en-US" sz="4800" dirty="0" smtClean="0"/>
              <a:t>Presumed to be literal</a:t>
            </a:r>
          </a:p>
          <a:p>
            <a:pPr marL="0" indent="0" algn="just">
              <a:buNone/>
            </a:pPr>
            <a:r>
              <a:rPr lang="en-US" sz="4800" dirty="0" smtClean="0"/>
              <a:t>Nothing in the chapter </a:t>
            </a:r>
            <a:r>
              <a:rPr lang="en-US" sz="4800" dirty="0" smtClean="0"/>
              <a:t>is </a:t>
            </a:r>
            <a:r>
              <a:rPr lang="en-US" sz="4800" dirty="0" smtClean="0"/>
              <a:t>figurative</a:t>
            </a:r>
          </a:p>
          <a:p>
            <a:pPr marL="0" indent="0" algn="just">
              <a:buNone/>
            </a:pPr>
            <a:r>
              <a:rPr lang="en-US" sz="4800" dirty="0" smtClean="0"/>
              <a:t>Other Scriptures reinforce it literally</a:t>
            </a:r>
          </a:p>
          <a:p>
            <a:pPr marL="0" indent="0" algn="just">
              <a:buNone/>
            </a:pPr>
            <a:r>
              <a:rPr lang="en-US" sz="4800" dirty="0" smtClean="0"/>
              <a:t>Other Scriptures say it is possible</a:t>
            </a:r>
          </a:p>
          <a:p>
            <a:pPr marL="0" indent="0" algn="just">
              <a:buNone/>
            </a:pPr>
            <a:r>
              <a:rPr lang="en-US" sz="4800" dirty="0" smtClean="0"/>
              <a:t>There are no figurative principles involved</a:t>
            </a:r>
            <a:endParaRPr lang="en-US" sz="4800" dirty="0" smtClean="0"/>
          </a:p>
          <a:p>
            <a:pPr marL="0" indent="0" algn="just">
              <a:buNone/>
            </a:pPr>
            <a:endParaRPr lang="en-US" sz="4800" dirty="0" smtClean="0"/>
          </a:p>
          <a:p>
            <a:pPr marL="0" indent="0" algn="just">
              <a:buNone/>
            </a:pPr>
            <a:endParaRPr lang="en-US" sz="5000" dirty="0" smtClean="0"/>
          </a:p>
        </p:txBody>
      </p:sp>
    </p:spTree>
    <p:extLst>
      <p:ext uri="{BB962C8B-B14F-4D97-AF65-F5344CB8AC3E}">
        <p14:creationId xmlns:p14="http://schemas.microsoft.com/office/powerpoint/2010/main" val="8766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00000"/>
                  </a:glow>
                </a:effectLst>
                <a:latin typeface="+mn-lt"/>
              </a:rPr>
              <a:t>Being Diligent to Understand</a:t>
            </a:r>
            <a:endParaRPr lang="en-US" sz="8000" dirty="0">
              <a:effectLst>
                <a:glow rad="228600">
                  <a:srgbClr val="000000"/>
                </a:glow>
              </a:effectLst>
              <a:latin typeface="+mn-lt"/>
            </a:endParaRPr>
          </a:p>
        </p:txBody>
      </p:sp>
      <p:sp>
        <p:nvSpPr>
          <p:cNvPr id="3" name="Content Placeholder 2"/>
          <p:cNvSpPr>
            <a:spLocks noGrp="1"/>
          </p:cNvSpPr>
          <p:nvPr>
            <p:ph idx="1"/>
          </p:nvPr>
        </p:nvSpPr>
        <p:spPr>
          <a:xfrm>
            <a:off x="307497" y="1825624"/>
            <a:ext cx="11377401" cy="5109431"/>
          </a:xfrm>
        </p:spPr>
        <p:txBody>
          <a:bodyPr>
            <a:normAutofit/>
          </a:bodyPr>
          <a:lstStyle/>
          <a:p>
            <a:pPr marL="0" indent="0" algn="just">
              <a:buNone/>
            </a:pPr>
            <a:r>
              <a:rPr lang="en-US" sz="4800" dirty="0" smtClean="0"/>
              <a:t>It is not always easy to understand </a:t>
            </a:r>
          </a:p>
          <a:p>
            <a:pPr marL="0" indent="0" algn="just">
              <a:buNone/>
            </a:pPr>
            <a:r>
              <a:rPr lang="en-US" sz="4800" dirty="0"/>
              <a:t>	</a:t>
            </a:r>
            <a:r>
              <a:rPr lang="en-US" sz="4800" dirty="0" smtClean="0"/>
              <a:t>2 Peter 3:16</a:t>
            </a:r>
          </a:p>
          <a:p>
            <a:pPr marL="0" indent="0" algn="just">
              <a:buNone/>
            </a:pPr>
            <a:r>
              <a:rPr lang="en-US" sz="4800" dirty="0" smtClean="0"/>
              <a:t>We need to apply effort to understand</a:t>
            </a:r>
          </a:p>
          <a:p>
            <a:pPr marL="0" indent="0" algn="just">
              <a:buNone/>
            </a:pPr>
            <a:r>
              <a:rPr lang="en-US" sz="4800" dirty="0"/>
              <a:t>	</a:t>
            </a:r>
            <a:r>
              <a:rPr lang="en-US" sz="4800" dirty="0" smtClean="0"/>
              <a:t>2 Timothy 2:15</a:t>
            </a:r>
          </a:p>
          <a:p>
            <a:pPr marL="0" indent="0" algn="just">
              <a:buNone/>
            </a:pPr>
            <a:r>
              <a:rPr lang="en-US" sz="4800" dirty="0" smtClean="0"/>
              <a:t>Using the OT as a reference tool</a:t>
            </a:r>
            <a:endParaRPr lang="en-US" sz="4800" dirty="0"/>
          </a:p>
          <a:p>
            <a:pPr marL="0" indent="0" algn="just">
              <a:buNone/>
            </a:pPr>
            <a:r>
              <a:rPr lang="en-US" sz="4800" dirty="0"/>
              <a:t>	</a:t>
            </a:r>
            <a:r>
              <a:rPr lang="en-US" sz="4800" dirty="0" smtClean="0"/>
              <a:t>Acts 2 and Joel 2</a:t>
            </a:r>
            <a:endParaRPr lang="en-US" sz="4800" dirty="0" smtClean="0"/>
          </a:p>
        </p:txBody>
      </p:sp>
    </p:spTree>
    <p:extLst>
      <p:ext uri="{BB962C8B-B14F-4D97-AF65-F5344CB8AC3E}">
        <p14:creationId xmlns:p14="http://schemas.microsoft.com/office/powerpoint/2010/main" val="2769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1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1:1-5</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377401" cy="5029424"/>
          </a:xfrm>
        </p:spPr>
        <p:txBody>
          <a:bodyPr>
            <a:normAutofit/>
          </a:bodyPr>
          <a:lstStyle/>
          <a:p>
            <a:pPr marL="0" indent="0" algn="just">
              <a:buNone/>
            </a:pPr>
            <a:r>
              <a:rPr lang="en-US" sz="5000" dirty="0" smtClean="0"/>
              <a:t>Jesus: </a:t>
            </a:r>
          </a:p>
          <a:p>
            <a:pPr marL="0" indent="0" algn="just">
              <a:buNone/>
            </a:pPr>
            <a:r>
              <a:rPr lang="en-US" sz="5000" dirty="0"/>
              <a:t>	</a:t>
            </a:r>
            <a:r>
              <a:rPr lang="en-US" sz="5000" dirty="0" smtClean="0"/>
              <a:t>The Word of God</a:t>
            </a:r>
          </a:p>
          <a:p>
            <a:pPr marL="0" indent="0" algn="just">
              <a:buNone/>
            </a:pPr>
            <a:r>
              <a:rPr lang="en-US" sz="5000" dirty="0"/>
              <a:t>	</a:t>
            </a:r>
            <a:r>
              <a:rPr lang="en-US" sz="5000" dirty="0" smtClean="0"/>
              <a:t>The Creator of all things (Heb. 1:1-2)</a:t>
            </a:r>
          </a:p>
          <a:p>
            <a:pPr marL="0" indent="0" algn="just">
              <a:buNone/>
            </a:pPr>
            <a:r>
              <a:rPr lang="en-US" sz="5000" dirty="0"/>
              <a:t>	</a:t>
            </a:r>
            <a:r>
              <a:rPr lang="en-US" sz="5000" dirty="0" smtClean="0"/>
              <a:t>Life </a:t>
            </a:r>
          </a:p>
          <a:p>
            <a:pPr marL="0" indent="0" algn="just">
              <a:buNone/>
            </a:pPr>
            <a:r>
              <a:rPr lang="en-US" sz="5000" dirty="0"/>
              <a:t>	</a:t>
            </a:r>
            <a:r>
              <a:rPr lang="en-US" sz="5000" dirty="0" smtClean="0"/>
              <a:t>The Light of the World</a:t>
            </a:r>
          </a:p>
        </p:txBody>
      </p:sp>
    </p:spTree>
    <p:extLst>
      <p:ext uri="{BB962C8B-B14F-4D97-AF65-F5344CB8AC3E}">
        <p14:creationId xmlns:p14="http://schemas.microsoft.com/office/powerpoint/2010/main" val="147924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Is Baptism Literal?</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564170" y="1748569"/>
            <a:ext cx="11377401" cy="5109431"/>
          </a:xfrm>
        </p:spPr>
        <p:txBody>
          <a:bodyPr>
            <a:normAutofit/>
          </a:bodyPr>
          <a:lstStyle/>
          <a:p>
            <a:pPr marL="0" indent="0" algn="just">
              <a:buNone/>
            </a:pPr>
            <a:r>
              <a:rPr lang="en-US" sz="5000" dirty="0" smtClean="0"/>
              <a:t>Is it declared to be when we are saved?</a:t>
            </a:r>
          </a:p>
          <a:p>
            <a:pPr marL="0" indent="0" algn="just">
              <a:buNone/>
            </a:pPr>
            <a:r>
              <a:rPr lang="en-US" sz="5000" dirty="0"/>
              <a:t>	</a:t>
            </a:r>
            <a:r>
              <a:rPr lang="en-US" sz="5000" dirty="0" smtClean="0"/>
              <a:t>Mark 16:16</a:t>
            </a:r>
          </a:p>
          <a:p>
            <a:pPr marL="0" indent="0" algn="just">
              <a:buNone/>
            </a:pPr>
            <a:r>
              <a:rPr lang="en-US" sz="5000" dirty="0"/>
              <a:t>	</a:t>
            </a:r>
            <a:r>
              <a:rPr lang="en-US" sz="5000" dirty="0" smtClean="0"/>
              <a:t>1 Peter 3:21</a:t>
            </a:r>
            <a:endParaRPr lang="en-US" sz="5400" dirty="0"/>
          </a:p>
        </p:txBody>
      </p:sp>
    </p:spTree>
    <p:extLst>
      <p:ext uri="{BB962C8B-B14F-4D97-AF65-F5344CB8AC3E}">
        <p14:creationId xmlns:p14="http://schemas.microsoft.com/office/powerpoint/2010/main" val="8974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Is Baptism Literal?</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564170" y="1748569"/>
            <a:ext cx="11377401" cy="5109431"/>
          </a:xfrm>
        </p:spPr>
        <p:txBody>
          <a:bodyPr>
            <a:normAutofit/>
          </a:bodyPr>
          <a:lstStyle/>
          <a:p>
            <a:pPr marL="0" indent="0" algn="just">
              <a:buNone/>
            </a:pPr>
            <a:r>
              <a:rPr lang="en-US" sz="5000" dirty="0" smtClean="0"/>
              <a:t>Do we see people immersed in water</a:t>
            </a:r>
          </a:p>
          <a:p>
            <a:pPr marL="0" indent="0" algn="just">
              <a:buNone/>
            </a:pPr>
            <a:r>
              <a:rPr lang="en-US" sz="5000" dirty="0"/>
              <a:t>	</a:t>
            </a:r>
            <a:r>
              <a:rPr lang="en-US" sz="5000" dirty="0" smtClean="0"/>
              <a:t>Acts 2:42</a:t>
            </a:r>
          </a:p>
          <a:p>
            <a:pPr marL="0" indent="0" algn="just">
              <a:buNone/>
            </a:pPr>
            <a:r>
              <a:rPr lang="en-US" sz="5000" dirty="0"/>
              <a:t>	</a:t>
            </a:r>
            <a:r>
              <a:rPr lang="en-US" sz="5000" dirty="0" smtClean="0"/>
              <a:t>Acts 8:38</a:t>
            </a:r>
            <a:endParaRPr lang="en-US" sz="5400" dirty="0"/>
          </a:p>
        </p:txBody>
      </p:sp>
    </p:spTree>
    <p:extLst>
      <p:ext uri="{BB962C8B-B14F-4D97-AF65-F5344CB8AC3E}">
        <p14:creationId xmlns:p14="http://schemas.microsoft.com/office/powerpoint/2010/main" val="229700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Is Baptism Literal?</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564170" y="1748569"/>
            <a:ext cx="11377401" cy="5109431"/>
          </a:xfrm>
        </p:spPr>
        <p:txBody>
          <a:bodyPr>
            <a:normAutofit/>
          </a:bodyPr>
          <a:lstStyle/>
          <a:p>
            <a:pPr marL="0" indent="0" algn="just">
              <a:buNone/>
            </a:pPr>
            <a:r>
              <a:rPr lang="en-US" sz="5000" dirty="0" smtClean="0"/>
              <a:t>Does God explain how it works?</a:t>
            </a:r>
          </a:p>
          <a:p>
            <a:pPr marL="0" indent="0" algn="just">
              <a:buNone/>
            </a:pPr>
            <a:r>
              <a:rPr lang="en-US" sz="5000" dirty="0"/>
              <a:t>	</a:t>
            </a:r>
            <a:r>
              <a:rPr lang="en-US" sz="5000" dirty="0" smtClean="0"/>
              <a:t>Romans 6:3-6</a:t>
            </a:r>
          </a:p>
          <a:p>
            <a:pPr marL="0" indent="0" algn="just">
              <a:buNone/>
            </a:pPr>
            <a:r>
              <a:rPr lang="en-US" sz="5000" dirty="0"/>
              <a:t>	</a:t>
            </a:r>
            <a:r>
              <a:rPr lang="en-US" sz="5000" dirty="0" smtClean="0"/>
              <a:t>Galatians 3:27</a:t>
            </a:r>
            <a:endParaRPr lang="en-US" sz="5400" dirty="0"/>
          </a:p>
        </p:txBody>
      </p:sp>
    </p:spTree>
    <p:extLst>
      <p:ext uri="{BB962C8B-B14F-4D97-AF65-F5344CB8AC3E}">
        <p14:creationId xmlns:p14="http://schemas.microsoft.com/office/powerpoint/2010/main" val="288181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Is Baptism Literal?</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564170" y="1748569"/>
            <a:ext cx="11377401" cy="5109431"/>
          </a:xfrm>
        </p:spPr>
        <p:txBody>
          <a:bodyPr>
            <a:normAutofit/>
          </a:bodyPr>
          <a:lstStyle/>
          <a:p>
            <a:pPr marL="0" indent="0" algn="just">
              <a:buNone/>
            </a:pPr>
            <a:r>
              <a:rPr lang="en-US" sz="5000" i="1" dirty="0" smtClean="0"/>
              <a:t>'And </a:t>
            </a:r>
            <a:r>
              <a:rPr lang="en-US" sz="5000" i="1" dirty="0"/>
              <a:t>now why are you waiting? Arise and be baptized, and wash away your sins, calling on the name of the Lord</a:t>
            </a:r>
            <a:r>
              <a:rPr lang="en-US" sz="5000" dirty="0" smtClean="0"/>
              <a:t>.‘									</a:t>
            </a:r>
            <a:r>
              <a:rPr lang="en-US" sz="5400" dirty="0" smtClean="0"/>
              <a:t>Acts </a:t>
            </a:r>
            <a:r>
              <a:rPr lang="en-US" sz="5400" dirty="0"/>
              <a:t>22:16 </a:t>
            </a:r>
            <a:endParaRPr lang="en-US" sz="5400" dirty="0"/>
          </a:p>
        </p:txBody>
      </p:sp>
    </p:spTree>
    <p:extLst>
      <p:ext uri="{BB962C8B-B14F-4D97-AF65-F5344CB8AC3E}">
        <p14:creationId xmlns:p14="http://schemas.microsoft.com/office/powerpoint/2010/main" val="5793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1:6-8, 15</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377401" cy="5029424"/>
          </a:xfrm>
        </p:spPr>
        <p:txBody>
          <a:bodyPr>
            <a:normAutofit/>
          </a:bodyPr>
          <a:lstStyle/>
          <a:p>
            <a:pPr marL="0" indent="0" algn="just">
              <a:buNone/>
            </a:pPr>
            <a:r>
              <a:rPr lang="en-US" sz="5000" dirty="0" smtClean="0"/>
              <a:t>John the Baptist: </a:t>
            </a:r>
          </a:p>
          <a:p>
            <a:pPr marL="0" indent="0" algn="just">
              <a:buNone/>
            </a:pPr>
            <a:r>
              <a:rPr lang="en-US" sz="5000" dirty="0"/>
              <a:t>	</a:t>
            </a:r>
            <a:r>
              <a:rPr lang="en-US" sz="5000" dirty="0" smtClean="0"/>
              <a:t>To bear witness of the Light</a:t>
            </a:r>
          </a:p>
          <a:p>
            <a:pPr marL="0" indent="0" algn="just">
              <a:buNone/>
            </a:pPr>
            <a:r>
              <a:rPr lang="en-US" sz="5000" i="1" dirty="0"/>
              <a:t>	</a:t>
            </a:r>
            <a:r>
              <a:rPr lang="en-US" sz="5000" i="1" dirty="0" smtClean="0"/>
              <a:t>“Bore witness”</a:t>
            </a:r>
          </a:p>
          <a:p>
            <a:pPr marL="0" indent="0" algn="just">
              <a:buNone/>
            </a:pPr>
            <a:r>
              <a:rPr lang="en-US" sz="5000" i="1" dirty="0"/>
              <a:t>	</a:t>
            </a:r>
            <a:r>
              <a:rPr lang="en-US" sz="5000" i="1" dirty="0" smtClean="0"/>
              <a:t>“Testified”</a:t>
            </a:r>
          </a:p>
          <a:p>
            <a:pPr marL="0" indent="0" algn="just">
              <a:buNone/>
            </a:pPr>
            <a:r>
              <a:rPr lang="en-US" sz="5000" i="1" dirty="0"/>
              <a:t>	</a:t>
            </a:r>
            <a:r>
              <a:rPr lang="en-US" sz="5000" i="1" dirty="0" smtClean="0"/>
              <a:t>“Confessed”</a:t>
            </a:r>
          </a:p>
        </p:txBody>
      </p:sp>
    </p:spTree>
    <p:extLst>
      <p:ext uri="{BB962C8B-B14F-4D97-AF65-F5344CB8AC3E}">
        <p14:creationId xmlns:p14="http://schemas.microsoft.com/office/powerpoint/2010/main" val="342505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1:9-18</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377401" cy="5029424"/>
          </a:xfrm>
        </p:spPr>
        <p:txBody>
          <a:bodyPr>
            <a:normAutofit/>
          </a:bodyPr>
          <a:lstStyle/>
          <a:p>
            <a:pPr marL="0" indent="0" algn="just">
              <a:buNone/>
            </a:pPr>
            <a:r>
              <a:rPr lang="en-US" sz="5000" dirty="0" smtClean="0"/>
              <a:t>The True Light</a:t>
            </a:r>
          </a:p>
          <a:p>
            <a:pPr marL="0" indent="0" algn="just">
              <a:buNone/>
            </a:pPr>
            <a:r>
              <a:rPr lang="en-US" sz="5000" dirty="0"/>
              <a:t>	</a:t>
            </a:r>
            <a:r>
              <a:rPr lang="en-US" sz="5000" dirty="0" smtClean="0"/>
              <a:t>Rejected by His own</a:t>
            </a:r>
          </a:p>
          <a:p>
            <a:pPr marL="0" indent="0" algn="just">
              <a:buNone/>
            </a:pPr>
            <a:r>
              <a:rPr lang="en-US" sz="5000" dirty="0"/>
              <a:t>	</a:t>
            </a:r>
            <a:r>
              <a:rPr lang="en-US" sz="5000" dirty="0" smtClean="0"/>
              <a:t>Received by those born of God (3:3)</a:t>
            </a:r>
          </a:p>
          <a:p>
            <a:pPr marL="0" indent="0" algn="just">
              <a:buNone/>
            </a:pPr>
            <a:r>
              <a:rPr lang="en-US" sz="5000" dirty="0"/>
              <a:t>	</a:t>
            </a:r>
            <a:r>
              <a:rPr lang="en-US" sz="5000" dirty="0" smtClean="0"/>
              <a:t>In the flesh:</a:t>
            </a:r>
          </a:p>
          <a:p>
            <a:pPr marL="0" indent="0" algn="just">
              <a:buNone/>
            </a:pPr>
            <a:r>
              <a:rPr lang="en-US" sz="5000" dirty="0"/>
              <a:t>	</a:t>
            </a:r>
            <a:r>
              <a:rPr lang="en-US" sz="5000" dirty="0" smtClean="0"/>
              <a:t>	(Unseen) Glory of the Father</a:t>
            </a:r>
          </a:p>
          <a:p>
            <a:pPr marL="0" indent="0" algn="just">
              <a:buNone/>
            </a:pPr>
            <a:r>
              <a:rPr lang="en-US" sz="5000" dirty="0"/>
              <a:t>	</a:t>
            </a:r>
            <a:r>
              <a:rPr lang="en-US" sz="5000" dirty="0" smtClean="0"/>
              <a:t>	“</a:t>
            </a:r>
            <a:r>
              <a:rPr lang="en-US" sz="5000" i="1" dirty="0" smtClean="0"/>
              <a:t>Only Begotten” </a:t>
            </a:r>
          </a:p>
        </p:txBody>
      </p:sp>
    </p:spTree>
    <p:extLst>
      <p:ext uri="{BB962C8B-B14F-4D97-AF65-F5344CB8AC3E}">
        <p14:creationId xmlns:p14="http://schemas.microsoft.com/office/powerpoint/2010/main" val="39642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1:19-28</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377401" cy="5029424"/>
          </a:xfrm>
        </p:spPr>
        <p:txBody>
          <a:bodyPr>
            <a:normAutofit/>
          </a:bodyPr>
          <a:lstStyle/>
          <a:p>
            <a:pPr marL="0" indent="0" algn="just">
              <a:buNone/>
            </a:pPr>
            <a:r>
              <a:rPr lang="en-US" sz="5000" dirty="0" smtClean="0"/>
              <a:t>Who was John the Baptist?</a:t>
            </a:r>
          </a:p>
          <a:p>
            <a:pPr marL="0" indent="0" algn="just">
              <a:buNone/>
            </a:pPr>
            <a:r>
              <a:rPr lang="en-US" sz="5000" dirty="0"/>
              <a:t>	</a:t>
            </a:r>
            <a:r>
              <a:rPr lang="en-US" sz="5000" dirty="0" smtClean="0"/>
              <a:t>Not the Christ</a:t>
            </a:r>
          </a:p>
          <a:p>
            <a:pPr marL="0" indent="0" algn="just">
              <a:buNone/>
            </a:pPr>
            <a:r>
              <a:rPr lang="en-US" sz="5000" dirty="0"/>
              <a:t>	</a:t>
            </a:r>
            <a:r>
              <a:rPr lang="en-US" sz="5000" dirty="0" smtClean="0"/>
              <a:t>Not the Prophet (Deut. 18:18)</a:t>
            </a:r>
          </a:p>
          <a:p>
            <a:pPr marL="0" indent="0" algn="just">
              <a:buNone/>
            </a:pPr>
            <a:r>
              <a:rPr lang="en-US" sz="5000" dirty="0"/>
              <a:t>	</a:t>
            </a:r>
            <a:r>
              <a:rPr lang="en-US" sz="5000" dirty="0" smtClean="0"/>
              <a:t>Not Elijah (Matthew 17:10-13?)</a:t>
            </a:r>
          </a:p>
        </p:txBody>
      </p:sp>
    </p:spTree>
    <p:extLst>
      <p:ext uri="{BB962C8B-B14F-4D97-AF65-F5344CB8AC3E}">
        <p14:creationId xmlns:p14="http://schemas.microsoft.com/office/powerpoint/2010/main" val="335729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9900" dirty="0" smtClean="0">
                <a:effectLst>
                  <a:glow rad="228600">
                    <a:srgbClr val="000000"/>
                  </a:glow>
                </a:effectLst>
                <a:latin typeface="+mn-lt"/>
              </a:rPr>
              <a:t>John 1:19-28</a:t>
            </a:r>
            <a:endParaRPr lang="en-US" sz="9900" dirty="0">
              <a:effectLst>
                <a:glow rad="228600">
                  <a:srgbClr val="000000"/>
                </a:glow>
              </a:effectLst>
              <a:latin typeface="+mn-lt"/>
            </a:endParaRPr>
          </a:p>
        </p:txBody>
      </p:sp>
      <p:sp>
        <p:nvSpPr>
          <p:cNvPr id="3" name="Content Placeholder 2"/>
          <p:cNvSpPr>
            <a:spLocks noGrp="1"/>
          </p:cNvSpPr>
          <p:nvPr>
            <p:ph idx="1"/>
          </p:nvPr>
        </p:nvSpPr>
        <p:spPr>
          <a:xfrm>
            <a:off x="407299" y="1690689"/>
            <a:ext cx="11703836" cy="5029424"/>
          </a:xfrm>
        </p:spPr>
        <p:txBody>
          <a:bodyPr>
            <a:normAutofit/>
          </a:bodyPr>
          <a:lstStyle/>
          <a:p>
            <a:pPr marL="0" indent="0" algn="just">
              <a:buNone/>
            </a:pPr>
            <a:r>
              <a:rPr lang="en-US" sz="5000" dirty="0" smtClean="0"/>
              <a:t>Who was John the Baptist?</a:t>
            </a:r>
          </a:p>
          <a:p>
            <a:pPr marL="0" indent="0" algn="just">
              <a:buNone/>
            </a:pPr>
            <a:r>
              <a:rPr lang="en-US" sz="5000" dirty="0"/>
              <a:t>	</a:t>
            </a:r>
            <a:r>
              <a:rPr lang="en-US" sz="5000" dirty="0" smtClean="0"/>
              <a:t>Isaiah 40:3 – Voice in the Wilderness</a:t>
            </a:r>
          </a:p>
          <a:p>
            <a:pPr marL="0" indent="0" algn="just">
              <a:buNone/>
            </a:pPr>
            <a:r>
              <a:rPr lang="en-US" sz="5000" dirty="0"/>
              <a:t>	</a:t>
            </a:r>
            <a:r>
              <a:rPr lang="en-US" sz="5000" dirty="0" smtClean="0"/>
              <a:t>Malachi 4:5-6 – Elijah </a:t>
            </a:r>
          </a:p>
        </p:txBody>
      </p:sp>
    </p:spTree>
    <p:extLst>
      <p:ext uri="{BB962C8B-B14F-4D97-AF65-F5344CB8AC3E}">
        <p14:creationId xmlns:p14="http://schemas.microsoft.com/office/powerpoint/2010/main" val="30362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4999"/>
            <a:ext cx="11480801" cy="4829629"/>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smtClean="0">
                <a:effectLst>
                  <a:glow rad="228600">
                    <a:srgbClr val="03080D"/>
                  </a:glow>
                </a:effectLst>
              </a:rPr>
              <a:t>Bible Study						9:30  AM</a:t>
            </a:r>
          </a:p>
          <a:p>
            <a:pPr lvl="1">
              <a:buNone/>
            </a:pPr>
            <a:r>
              <a:rPr lang="en-US" sz="4000" smtClean="0">
                <a:effectLst>
                  <a:glow rad="228600">
                    <a:srgbClr val="03080D"/>
                  </a:glow>
                </a:effectLst>
              </a:rPr>
              <a:t>Worship </a:t>
            </a:r>
            <a:r>
              <a:rPr lang="en-US" sz="4000" dirty="0">
                <a:effectLst>
                  <a:glow rad="228600">
                    <a:srgbClr val="03080D"/>
                  </a:glow>
                </a:effectLst>
              </a:rPr>
              <a:t>		  				</a:t>
            </a:r>
            <a:r>
              <a:rPr lang="en-US" sz="4000">
                <a:effectLst>
                  <a:glow rad="228600">
                    <a:srgbClr val="03080D"/>
                  </a:glow>
                </a:effectLst>
              </a:rPr>
              <a:t>	</a:t>
            </a:r>
            <a:r>
              <a:rPr lang="en-US" sz="4000" smtClean="0">
                <a:effectLst>
                  <a:glow rad="228600">
                    <a:srgbClr val="03080D"/>
                  </a:glow>
                </a:effectLst>
              </a:rPr>
              <a:t>10:30 </a:t>
            </a:r>
            <a:r>
              <a:rPr lang="en-US" sz="4000" dirty="0">
                <a:effectLst>
                  <a:glow rad="228600">
                    <a:srgbClr val="03080D"/>
                  </a:glow>
                </a:effectLst>
              </a:rPr>
              <a:t>AM</a:t>
            </a:r>
          </a:p>
          <a:p>
            <a:pPr lvl="1">
              <a:buNone/>
            </a:pPr>
            <a:r>
              <a:rPr lang="en-US" sz="4000" smtClean="0">
                <a:effectLst>
                  <a:glow rad="228600">
                    <a:srgbClr val="03080D"/>
                  </a:glow>
                </a:effectLst>
              </a:rPr>
              <a:t>PM Bible </a:t>
            </a:r>
            <a:r>
              <a:rPr lang="en-US" sz="4000" dirty="0">
                <a:effectLst>
                  <a:glow rad="228600">
                    <a:srgbClr val="03080D"/>
                  </a:glow>
                </a:effectLst>
              </a:rPr>
              <a:t>Class (Livestream</a:t>
            </a:r>
            <a:r>
              <a:rPr lang="en-US" sz="4000">
                <a:effectLst>
                  <a:glow rad="228600">
                    <a:srgbClr val="03080D"/>
                  </a:glow>
                </a:effectLst>
              </a:rPr>
              <a:t>) </a:t>
            </a:r>
            <a:r>
              <a:rPr lang="en-US" sz="4000" smtClean="0">
                <a:effectLst>
                  <a:glow rad="228600">
                    <a:srgbClr val="03080D"/>
                  </a:glow>
                </a:effectLst>
              </a:rPr>
              <a:t> </a:t>
            </a:r>
            <a:r>
              <a:rPr lang="en-US" sz="4000" dirty="0">
                <a:effectLst>
                  <a:glow rad="228600">
                    <a:srgbClr val="03080D"/>
                  </a:glow>
                </a:effectLst>
              </a:rPr>
              <a:t>			5:00  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7:00  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51515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79495392"/>
              </p:ext>
            </p:extLst>
          </p:nvPr>
        </p:nvGraphicFramePr>
        <p:xfrm>
          <a:off x="-133350" y="-1"/>
          <a:ext cx="12325350" cy="68580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6162675">
                  <a:extLst>
                    <a:ext uri="{9D8B030D-6E8A-4147-A177-3AD203B41FA5}">
                      <a16:colId xmlns:a16="http://schemas.microsoft.com/office/drawing/2014/main" xmlns="" val="20000"/>
                    </a:ext>
                  </a:extLst>
                </a:gridCol>
                <a:gridCol w="6162675">
                  <a:extLst>
                    <a:ext uri="{9D8B030D-6E8A-4147-A177-3AD203B41FA5}">
                      <a16:colId xmlns:a16="http://schemas.microsoft.com/office/drawing/2014/main" xmlns="" val="20001"/>
                    </a:ext>
                  </a:extLst>
                </a:gridCol>
              </a:tblGrid>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3"/>
                  </a:ext>
                </a:extLst>
              </a:tr>
              <a:tr h="571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4"/>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5"/>
                  </a:ext>
                </a:extLst>
              </a:tr>
              <a:tr h="571500">
                <a:tc>
                  <a:txBody>
                    <a:bodyPr/>
                    <a:lstStyle/>
                    <a:p>
                      <a:pPr algn="ctr"/>
                      <a:r>
                        <a:rPr lang="en-US" sz="2900" b="1" i="0" cap="none" spc="0" baseline="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 Prayer</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6"/>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7"/>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a:t>
                      </a: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8"/>
                  </a:ext>
                </a:extLst>
              </a:tr>
              <a:tr h="571500">
                <a:tc>
                  <a:txBody>
                    <a:bodyPr/>
                    <a:lstStyle/>
                    <a:p>
                      <a:pPr algn="ctr"/>
                      <a:r>
                        <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354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31735</TotalTime>
  <Words>2182</Words>
  <Application>Microsoft Office PowerPoint</Application>
  <PresentationFormat>Widescreen</PresentationFormat>
  <Paragraphs>262</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Bell MT</vt:lpstr>
      <vt:lpstr>Calibri</vt:lpstr>
      <vt:lpstr>Calibri Light</vt:lpstr>
      <vt:lpstr>system-ui</vt:lpstr>
      <vt:lpstr>Office Theme</vt:lpstr>
      <vt:lpstr>Welcome!</vt:lpstr>
      <vt:lpstr>John 1:1</vt:lpstr>
      <vt:lpstr>John 1:1-5</vt:lpstr>
      <vt:lpstr>John 1:6-8, 15</vt:lpstr>
      <vt:lpstr>John 1:9-18</vt:lpstr>
      <vt:lpstr>John 1:19-28</vt:lpstr>
      <vt:lpstr>John 1:19-28</vt:lpstr>
      <vt:lpstr>Welcome!</vt:lpstr>
      <vt:lpstr>PowerPoint Presentation</vt:lpstr>
      <vt:lpstr>Figurative or Literal: Understanding Scriptures</vt:lpstr>
      <vt:lpstr>Discerning Scriptures</vt:lpstr>
      <vt:lpstr>Discerning Scriptures</vt:lpstr>
      <vt:lpstr>Literal Vs. Figurative</vt:lpstr>
      <vt:lpstr>Literal Vs. Figurative</vt:lpstr>
      <vt:lpstr>Literal Vs. Figurative</vt:lpstr>
      <vt:lpstr>Literal Vs. Figurative</vt:lpstr>
      <vt:lpstr>Literal Vs. Figurative</vt:lpstr>
      <vt:lpstr>Literal Vs. Figurative</vt:lpstr>
      <vt:lpstr>Literal Vs. Figurative</vt:lpstr>
      <vt:lpstr>Context is King</vt:lpstr>
      <vt:lpstr>Context is King</vt:lpstr>
      <vt:lpstr>The Speaker</vt:lpstr>
      <vt:lpstr>The Speaker</vt:lpstr>
      <vt:lpstr>Literal vs. Figurative: Rules </vt:lpstr>
      <vt:lpstr>John 6: Literal vs. Figurative</vt:lpstr>
      <vt:lpstr>Rev. 15: Literal vs. Figurative</vt:lpstr>
      <vt:lpstr>Gen. 1: Literal vs. Figurative</vt:lpstr>
      <vt:lpstr>Being Diligent to Understand</vt:lpstr>
      <vt:lpstr>PowerPoint Presentation</vt:lpstr>
      <vt:lpstr>Is Baptism Literal?</vt:lpstr>
      <vt:lpstr>Is Baptism Literal?</vt:lpstr>
      <vt:lpstr>Is Baptism Literal?</vt:lpstr>
      <vt:lpstr>Is Baptism Literal?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BRIAN HAINES</dc:creator>
  <cp:lastModifiedBy>Microsoft account</cp:lastModifiedBy>
  <cp:revision>166</cp:revision>
  <dcterms:created xsi:type="dcterms:W3CDTF">2015-10-07T16:10:20Z</dcterms:created>
  <dcterms:modified xsi:type="dcterms:W3CDTF">2021-07-24T00:44:46Z</dcterms:modified>
</cp:coreProperties>
</file>